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8" r:id="rId6"/>
    <p:sldId id="267" r:id="rId7"/>
    <p:sldId id="269" r:id="rId8"/>
    <p:sldId id="284" r:id="rId9"/>
    <p:sldId id="281" r:id="rId10"/>
    <p:sldId id="282" r:id="rId11"/>
    <p:sldId id="285" r:id="rId12"/>
    <p:sldId id="283" r:id="rId13"/>
    <p:sldId id="261" r:id="rId14"/>
    <p:sldId id="270" r:id="rId15"/>
    <p:sldId id="259" r:id="rId16"/>
    <p:sldId id="262" r:id="rId17"/>
    <p:sldId id="263" r:id="rId18"/>
    <p:sldId id="271" r:id="rId19"/>
    <p:sldId id="26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>
      <p:cViewPr varScale="1">
        <p:scale>
          <a:sx n="74" d="100"/>
          <a:sy n="74" d="100"/>
        </p:scale>
        <p:origin x="678" y="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11/18/2025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11/18/2025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91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FD99-C000-4C4C-93EB-26FBEBE97400}" type="datetime1">
              <a:rPr lang="en-US" smtClean="0"/>
              <a:t>11/18/2025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5BA7-FAD6-4ECD-90AE-3DEBEE0AB422}" type="datetime1">
              <a:rPr lang="en-US" smtClean="0"/>
              <a:t>11/18/2025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CF12A-A7B7-4F4B-B0F4-BA255F94E94C}" type="datetime1">
              <a:rPr lang="en-US" smtClean="0"/>
              <a:t>11/18/2025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AFB5-2FB9-430B-B12D-27B88634C0EB}" type="datetime1">
              <a:rPr lang="en-US" smtClean="0"/>
              <a:t>11/18/2025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B285-F1FF-425C-AFFE-85C8CDBCD628}" type="datetime1">
              <a:rPr lang="en-US" smtClean="0"/>
              <a:t>11/18/2025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0DDE-2046-4B8A-8991-8956D0396DA6}" type="datetime1">
              <a:rPr lang="en-US" smtClean="0"/>
              <a:t>11/18/2025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40C5-1D0C-4599-89AD-139BADB6DEA0}" type="datetime1">
              <a:rPr lang="en-US" smtClean="0"/>
              <a:t>11/18/2025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4121-6BED-46F9-ACB4-132CD47488F5}" type="datetime1">
              <a:rPr lang="en-US" smtClean="0"/>
              <a:t>11/18/2025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FC51-0DF4-4088-A376-667DFA83D4BE}" type="datetime1">
              <a:rPr lang="en-US" smtClean="0"/>
              <a:t>11/18/2025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4708-65D1-4343-B098-0BD20C70BD94}" type="datetime1">
              <a:rPr lang="en-US" smtClean="0"/>
              <a:t>11/18/2025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3F72-E1EF-4D1C-9804-5FF3045C2DAB}" type="datetime1">
              <a:rPr lang="en-US" smtClean="0"/>
              <a:t>11/18/2025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1D3F7-9F36-40C8-AB4E-9DABF91BBFBE}" type="datetime1">
              <a:rPr lang="en-US" smtClean="0"/>
              <a:t>11/18/2025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Edge AI: Running Artificial Intelligence on IoT devices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29556.3229562?utm_source=chatgpt.com" TargetMode="External"/><Relationship Id="rId2" Type="http://schemas.openxmlformats.org/officeDocument/2006/relationships/hyperlink" Target="https://arxiv.org/abs/1703.09039?utm_source=chatgpt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pdf/1910.05316?utm_source=chatgp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1531" y="235903"/>
            <a:ext cx="8217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hnschrift Light" panose="020B0502040204020203" pitchFamily="34" charset="0"/>
              </a:rPr>
              <a:t>DR. BABASAHEB AMBEDKAR TECHNOLOGICAL UNIVERSITY, LONERE</a:t>
            </a:r>
            <a:endParaRPr lang="en-IN" sz="28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5396" y="1474343"/>
            <a:ext cx="572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Computer Engineering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98612" y="2139025"/>
            <a:ext cx="7705859" cy="1156404"/>
          </a:xfrm>
        </p:spPr>
        <p:txBody>
          <a:bodyPr/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Edge AI: Running Artificial Intelligence on IOT devices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4693" y="3376745"/>
            <a:ext cx="264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Under the Guidance of 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Prof. Vrunda Bhonkar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1531" y="4407076"/>
            <a:ext cx="516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SHWETA KONDU KHARADE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PRN NO. 24030331245058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3123" y="5441090"/>
            <a:ext cx="490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B. TECH. Second Year 2025-2026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ENGINEERING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lacement Record – Computer Depart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44764"/>
            <a:ext cx="1236888" cy="16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38969" y="1367269"/>
            <a:ext cx="5105400" cy="2836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Devices collect sensor data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 models run locally on hardware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Local inference gives instant output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Only essential data sent to cloud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Enables autonomous decision-making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67A2-C732-42FC-8598-542849F12822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10</a:t>
            </a:fld>
            <a:endParaRPr lang="en-IN" dirty="0"/>
          </a:p>
        </p:txBody>
      </p:sp>
      <p:pic>
        <p:nvPicPr>
          <p:cNvPr id="1028" name="Picture 4" descr="AI Inference: What is it, how does it work and why it is important? | Nsca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83" y="1752600"/>
            <a:ext cx="5257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32190" y="4203366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5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70012" y="533400"/>
            <a:ext cx="6934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</a:t>
            </a:r>
            <a:r>
              <a:rPr lang="en-US" sz="4000" b="1" dirty="0">
                <a:latin typeface="Arial Black" panose="020B0A04020102020204" pitchFamily="34" charset="0"/>
              </a:rPr>
              <a:t>How Edge AI Works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84024" y="1588089"/>
            <a:ext cx="42672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Cloud processing causes delay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Requires continuous internet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bandwidth usage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Privacy risks with cloud storage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solves these limitations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3BC-1624-4F12-9047-E193ED225AA5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11</a:t>
            </a:fld>
            <a:endParaRPr lang="en-IN" dirty="0"/>
          </a:p>
        </p:txBody>
      </p:sp>
      <p:pic>
        <p:nvPicPr>
          <p:cNvPr id="4102" name="Picture 6" descr="Edge Computing vs. Cloud Computing: Key Differences and Use C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25" y="1900815"/>
            <a:ext cx="6477000" cy="38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39687" y="620036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3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18882" y="467561"/>
            <a:ext cx="9904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Why Edge AI Instead of Cloud AI?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8882" y="1242654"/>
            <a:ext cx="3962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Ultra-low latency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On-device data processing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security and privacy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Works offline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 analytics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Lower operational cost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5985-C821-410E-BBCE-A04A68F4D425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12</a:t>
            </a:fld>
            <a:endParaRPr lang="en-IN" dirty="0"/>
          </a:p>
        </p:txBody>
      </p:sp>
      <p:pic>
        <p:nvPicPr>
          <p:cNvPr id="6150" name="Picture 6" descr="10,220 Artificial Intelligence Cpu Chip Stock Vectors and Vector Art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828800"/>
            <a:ext cx="5715000" cy="3219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TextBox 8"/>
          <p:cNvSpPr txBox="1"/>
          <p:nvPr/>
        </p:nvSpPr>
        <p:spPr>
          <a:xfrm>
            <a:off x="7008812" y="5107554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4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93811" y="381000"/>
            <a:ext cx="74415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Key Features of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1910" y="1327678"/>
            <a:ext cx="59468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processors (ARM, RISC-V)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Microcontrollers (ESP32, Arduino)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 accelerators (Coral TPU, NVIDIA Jetson)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Smart cameras and sensors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Low-power GPUs / NPUs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0579-C93E-4B47-A292-1BFAA2211DD1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13</a:t>
            </a:fld>
            <a:endParaRPr lang="en-IN" dirty="0"/>
          </a:p>
        </p:txBody>
      </p:sp>
      <p:pic>
        <p:nvPicPr>
          <p:cNvPr id="8" name="Picture 2" descr="2+ Hundred Raspberry Pi 4 Royalty-Free Images, Stock Photos &amp; Picture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0" y="1824385"/>
            <a:ext cx="4192587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TextBox 8"/>
          <p:cNvSpPr txBox="1"/>
          <p:nvPr/>
        </p:nvSpPr>
        <p:spPr>
          <a:xfrm>
            <a:off x="7923212" y="476068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6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91910" y="528453"/>
            <a:ext cx="8534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 </a:t>
            </a:r>
            <a:r>
              <a:rPr lang="en-IN" sz="4000" b="1" dirty="0">
                <a:latin typeface="Arial Black" panose="020B0A04020102020204" pitchFamily="34" charset="0"/>
              </a:rPr>
              <a:t>Hardware Used in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" y="1413329"/>
            <a:ext cx="606996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TensorFlow Lite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PyTorch Mobile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OpenVINO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Impulse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ONNX Runtime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Lightweight model formats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BCE-367D-48EC-AA7A-E44F92552BC8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14</a:t>
            </a:fld>
            <a:endParaRPr lang="en-IN" dirty="0"/>
          </a:p>
        </p:txBody>
      </p:sp>
      <p:pic>
        <p:nvPicPr>
          <p:cNvPr id="2052" name="Picture 4" descr="AI Speech Recognition with TensorFlow Lite for Microcontrollers and  SparkFun Ed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30" y="1285242"/>
            <a:ext cx="396716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Pytorch logo.pn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98" y="3106468"/>
            <a:ext cx="5075851" cy="13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penvino | NodeWea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68" y="4430489"/>
            <a:ext cx="4622113" cy="15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89812" y="5682707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7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218881" y="575048"/>
            <a:ext cx="75164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 Black" panose="020B0A04020102020204" pitchFamily="34" charset="0"/>
              </a:rPr>
              <a:t> </a:t>
            </a:r>
            <a:r>
              <a:rPr lang="en-IN" sz="4000" b="1" dirty="0">
                <a:latin typeface="Arial Black" panose="020B0A04020102020204" pitchFamily="34" charset="0"/>
              </a:rPr>
              <a:t>Software &amp; Frameworks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1928" y="1416902"/>
            <a:ext cx="4343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Smart agriculture automation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Self-driving or assisted vehicles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monitoring wearables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Industrial predictive maintenance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Smart security cameras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Home automation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6A54-66A1-4BD0-B8CB-E786B9D791AE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15</a:t>
            </a:fld>
            <a:endParaRPr lang="en-IN" dirty="0"/>
          </a:p>
        </p:txBody>
      </p:sp>
      <p:pic>
        <p:nvPicPr>
          <p:cNvPr id="3086" name="Picture 14" descr="10 Best Examples of IoT applications (201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06" y="1782127"/>
            <a:ext cx="6221837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TextBox 13"/>
          <p:cNvSpPr txBox="1"/>
          <p:nvPr/>
        </p:nvSpPr>
        <p:spPr>
          <a:xfrm>
            <a:off x="6853036" y="601779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8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18882" y="304800"/>
            <a:ext cx="69329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</a:t>
            </a:r>
            <a:r>
              <a:rPr lang="en-US" sz="4000" b="1" dirty="0">
                <a:latin typeface="Arial Black" panose="020B0A04020102020204" pitchFamily="34" charset="0"/>
              </a:rPr>
              <a:t>Applications of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8689" y="1208890"/>
            <a:ext cx="4572000" cy="3297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Voice assistants respond faster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Cameras detect intrusions locally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Energy optimization systems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Smart thermostats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Personalized automation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Reduced dependency on internet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160E-497E-4052-9787-53052E1FF819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16</a:t>
            </a:fld>
            <a:endParaRPr lang="en-IN" dirty="0"/>
          </a:p>
        </p:txBody>
      </p:sp>
      <p:pic>
        <p:nvPicPr>
          <p:cNvPr id="5122" name="Picture 2" descr="Creative smart house hologram on blue background artificial intelligence  and virtual assistant concept 3d rendering | Premium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00" y="1798028"/>
            <a:ext cx="5962650" cy="334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TextBox 9"/>
          <p:cNvSpPr txBox="1"/>
          <p:nvPr/>
        </p:nvSpPr>
        <p:spPr>
          <a:xfrm>
            <a:off x="7493717" y="5616159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9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65212" y="481193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 </a:t>
            </a:r>
            <a:r>
              <a:rPr lang="en-US" sz="4000" b="1" dirty="0">
                <a:latin typeface="Arial Black" panose="020B0A04020102020204" pitchFamily="34" charset="0"/>
              </a:rPr>
              <a:t>Edge AI in Smart Homes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67214" y="1219200"/>
            <a:ext cx="4876800" cy="2836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 patient monitoring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Predicts abnormal heart rates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AI-enabled diagnostic devices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Wearables track health continuously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offline emergency alerts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C98A4-2DAE-4100-B7EE-F6EBBD1A2944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17</a:t>
            </a:fld>
            <a:endParaRPr lang="en-IN" dirty="0"/>
          </a:p>
        </p:txBody>
      </p:sp>
      <p:pic>
        <p:nvPicPr>
          <p:cNvPr id="6154" name="Picture 10" descr="Healthcare | IoT Edge Solutions | Supermicr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3" y="1825745"/>
            <a:ext cx="5705369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extBox 10"/>
          <p:cNvSpPr txBox="1"/>
          <p:nvPr/>
        </p:nvSpPr>
        <p:spPr>
          <a:xfrm>
            <a:off x="7775627" y="5102345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10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266635" y="539541"/>
            <a:ext cx="74686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 </a:t>
            </a:r>
            <a:r>
              <a:rPr lang="en-US" sz="4000" b="1" dirty="0">
                <a:latin typeface="Arial Black" panose="020B0A04020102020204" pitchFamily="34" charset="0"/>
              </a:rPr>
              <a:t>Edge AI in Healthcare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2695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5148" y="1184582"/>
            <a:ext cx="54864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 Black" panose="020B0A04020102020204" pitchFamily="34" charset="0"/>
              </a:rPr>
              <a:t> </a:t>
            </a:r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Faster decision-making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Improved user privacy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Lower latency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Reduced network load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Offline capability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Lower long-term cost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752E-D7DD-499F-A039-495AAB19AF68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18</a:t>
            </a:fld>
            <a:endParaRPr lang="en-IN" dirty="0"/>
          </a:p>
        </p:txBody>
      </p:sp>
      <p:pic>
        <p:nvPicPr>
          <p:cNvPr id="7170" name="Picture 2" descr="Latency - Free time and dat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06" y="1727768"/>
            <a:ext cx="3250038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44987" y="4021724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11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375936" y="457200"/>
            <a:ext cx="6699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Advantages of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3032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882" y="1371600"/>
            <a:ext cx="39623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Limited device memory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Power constraints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cost initially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model optimization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vulnerabilities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Integration difficulties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0CEC3-6872-42C0-9D05-09BE10461DD4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19</a:t>
            </a:fld>
            <a:endParaRPr lang="en-IN" dirty="0"/>
          </a:p>
        </p:txBody>
      </p:sp>
      <p:pic>
        <p:nvPicPr>
          <p:cNvPr id="8196" name="Picture 4" descr="Challenges of Adopting Edge Computing | Frost &amp; Sulliv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574" y="1816246"/>
            <a:ext cx="6770025" cy="3905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/>
          <p:cNvSpPr txBox="1"/>
          <p:nvPr/>
        </p:nvSpPr>
        <p:spPr>
          <a:xfrm>
            <a:off x="7439687" y="601779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12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46212" y="381000"/>
            <a:ext cx="8203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Challenges of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8869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0012" y="304800"/>
            <a:ext cx="6096001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TABLE OF CONTENTS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IoT?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in Edge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Edge AI works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 features of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Edge AI Instead of Cloud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used in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and Frameworks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of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in Smart Homes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in healthcare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Advantages of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of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trends in Edge 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Case Study : smart traffic management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vs Cloud comparison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Arial Black" panose="020B0A04020102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4A57-BCB2-4B0E-804C-C76BF3455663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5212" y="1143000"/>
            <a:ext cx="42672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powerful edge chips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Self-learning IoT devices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5G + Edge AI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Federated learning development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Ultra-low-power AI modules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Wider industry adoption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0F0C-549B-40CB-8E9D-16D675CDB6A0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20</a:t>
            </a:fld>
            <a:endParaRPr lang="en-IN" dirty="0"/>
          </a:p>
        </p:txBody>
      </p:sp>
      <p:pic>
        <p:nvPicPr>
          <p:cNvPr id="9218" name="Picture 2" descr="ai chip artificial intelligence, future technology innovation ai generate  33027491 Stock Photo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31" y="1816547"/>
            <a:ext cx="6529388" cy="3822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7466012" y="5907447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13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370012" y="457200"/>
            <a:ext cx="7200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Future Trends in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374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4328" y="1524000"/>
            <a:ext cx="3429000" cy="375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Cameras detect vehicle density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 adjusts signal timings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Reduces congestion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 internet required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Improves city safety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 monitoring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DA88-EF11-4670-B861-590935DB70FA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21</a:t>
            </a:fld>
            <a:endParaRPr lang="en-IN" dirty="0"/>
          </a:p>
        </p:txBody>
      </p:sp>
      <p:pic>
        <p:nvPicPr>
          <p:cNvPr id="10244" name="Picture 4" descr="Smart City Traffic Management | IOT Use Case | Blues Wirel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87" y="1876538"/>
            <a:ext cx="6477000" cy="3943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/>
          <p:cNvSpPr txBox="1"/>
          <p:nvPr/>
        </p:nvSpPr>
        <p:spPr>
          <a:xfrm>
            <a:off x="7439687" y="601779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14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46212" y="304800"/>
            <a:ext cx="10604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Case Study – Smart Traffic Management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242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4389" y="1095327"/>
            <a:ext cx="455822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Edge: real-time, private, offline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Cloud: scalable, high compute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reduces cloud pressure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reliability in remote areas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systems becoming common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AFD7-DE42-4A2A-A965-E2CBABD8179D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22</a:t>
            </a:fld>
            <a:endParaRPr lang="en-IN" dirty="0"/>
          </a:p>
        </p:txBody>
      </p:sp>
      <p:pic>
        <p:nvPicPr>
          <p:cNvPr id="11266" name="Picture 2" descr="Cloud Computing vs. Edge Computing: Which Is Best for Your Busines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611" y="1752600"/>
            <a:ext cx="616743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30424" y="480060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15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457200"/>
            <a:ext cx="9372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4000" b="1" dirty="0">
                <a:latin typeface="Arial Black" panose="020B0A04020102020204" pitchFamily="34" charset="0"/>
              </a:rPr>
              <a:t>Edge vs Cloud – Comparison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802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6166" y="1143000"/>
            <a:ext cx="52578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brings intelligence close to data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Enhances speed, privacy, and efficiency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Essential for IoT future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Enables autonomous and smart systems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Transforming every sector globally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B4BFF-29AD-400E-A49B-D78534FE817D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23</a:t>
            </a:fld>
            <a:endParaRPr lang="en-IN" dirty="0"/>
          </a:p>
        </p:txBody>
      </p:sp>
      <p:pic>
        <p:nvPicPr>
          <p:cNvPr id="12290" name="Picture 2" descr="IoT: Connected world faces benefits, threats - BuiltWor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600200"/>
            <a:ext cx="5865813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8151018" y="571500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16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218882" y="304800"/>
            <a:ext cx="56375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</a:t>
            </a:r>
            <a:r>
              <a:rPr lang="en-US" sz="4000" b="1" dirty="0">
                <a:latin typeface="Arial Black" panose="020B0A04020102020204" pitchFamily="34" charset="0"/>
              </a:rPr>
              <a:t>Conclusion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038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8612" y="605727"/>
            <a:ext cx="594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REFERENCES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65212" y="1759889"/>
            <a:ext cx="87158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“Efficient Processing of Deep Neural Networks: A Tutorial and Survey” — V. Sze, Y-H. Chen, T-J. Yang, J. Emer. 2017.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PDF/ArXiv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“Edge Intelligence: On-Demand Deep Learning Model Co-Inference with Device-Edge Synergy” — E. Li, Z. Zhou, X. Chen. 2018.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ACM DL link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“Edge AI: On-Demand Accelerating Deep Neural Network Inference via Edge Computing” — E. Li, L. Zeng, Z. Zhou, X. Chen. 2019.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ArXiv PDF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7B0-36F3-422E-A056-A434DB12E82C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1313" y="28956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 !</a:t>
            </a:r>
            <a:endParaRPr lang="en-IN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7BA1-912F-4E9A-BC66-08DD09E67C69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7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9390" y="914400"/>
            <a:ext cx="47244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= AI processing done directly on edge devices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Works without sending all data to cloud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Reduces delay and improves speed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for IoT systems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Combines AI + embedded hardware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2E1F-515E-4F06-B7E6-A1D6807F730B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3</a:t>
            </a:fld>
            <a:endParaRPr lang="en-IN" dirty="0"/>
          </a:p>
        </p:txBody>
      </p:sp>
      <p:pic>
        <p:nvPicPr>
          <p:cNvPr id="2054" name="Picture 6" descr="Cutting Edge Ai Robot Displaying Seo Metrics Innovative Digital Image, Ai  Robot Seo, Digital Metrics, Tech Innovation PNG Transparent Image and  Clipart for Free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0" l="6000" r="928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77" y="914400"/>
            <a:ext cx="541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9687" y="601779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1</a:t>
            </a:r>
            <a:endParaRPr lang="en-I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446212" y="381000"/>
            <a:ext cx="6858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Introduction to Edge AI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18882" y="1001286"/>
            <a:ext cx="47243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IoT = network of connected smart devices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Devices collect and exchange data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Needs fast decision-making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Examples: smart home gadgets, sensors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Edge AI makes IoT smarter and autonomous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6901-85E5-4D1F-90FA-601955154F95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4</a:t>
            </a:fld>
            <a:endParaRPr lang="en-IN" dirty="0"/>
          </a:p>
        </p:txBody>
      </p:sp>
      <p:pic>
        <p:nvPicPr>
          <p:cNvPr id="3082" name="Picture 10" descr="Smart home technology. connected devices with smartphone app control.  internet of things automation system with digital icons vector concept.  illustration smartphone house, smart security app | Premium Vecto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75" y="1371600"/>
            <a:ext cx="5867399" cy="3352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7439687" y="620036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2</a:t>
            </a:r>
            <a:endParaRPr lang="en-IN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70012" y="304800"/>
            <a:ext cx="6858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What is IoT?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FC51-0DF4-4088-A376-667DFA83D4BE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Edge AI: Running Artificial Intelligence on IoT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10037" y="1828800"/>
            <a:ext cx="10553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Convolutional Neural Networks (CNNs):</a:t>
            </a:r>
            <a:r>
              <a:rPr lang="en-US" sz="2000" dirty="0"/>
              <a:t> Used for image and video recognition on edge devices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Recurrent Neural Networks (RNNs) / LSTMs:</a:t>
            </a:r>
            <a:r>
              <a:rPr lang="en-US" sz="2000" dirty="0"/>
              <a:t> Handle sequential data like speech or sensor readings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Decision Trees &amp; Random Forests:</a:t>
            </a:r>
            <a:r>
              <a:rPr lang="en-US" sz="2000" dirty="0"/>
              <a:t> Lightweight models for fast predictions on small devices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TinyML</a:t>
            </a:r>
            <a:r>
              <a:rPr lang="en-US" sz="2000" b="1" dirty="0"/>
              <a:t> (Tiny Machine Learning):</a:t>
            </a:r>
            <a:r>
              <a:rPr lang="en-US" sz="2000" dirty="0"/>
              <a:t> Runs optimized AI models on low-power microcontrollers</a:t>
            </a:r>
            <a:r>
              <a:rPr lang="en-US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Federated Learning:</a:t>
            </a:r>
            <a:r>
              <a:rPr lang="en-US" sz="2000" dirty="0"/>
              <a:t> Trains models locally on multiple devices without sharing private </a:t>
            </a:r>
            <a:r>
              <a:rPr lang="en-US" sz="2000" dirty="0" smtClean="0"/>
              <a:t>data.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446212" y="520273"/>
            <a:ext cx="7923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</a:rPr>
              <a:t>Algorithms used in Edge AI</a:t>
            </a:r>
            <a:endParaRPr lang="en-IN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AFB5-2FB9-430B-B12D-27B88634C0EB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6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218883" y="1295400"/>
            <a:ext cx="51803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Image I, Filters F[], Stride 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Output: FeatureMap FM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filter f in F: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for each region R of I with step = 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conv_sum = 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for i in R: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conv_sum += I[i] * f[i]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FM_cell = max(0, conv_sum)      // ReLU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store FM_cell in FM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 FM</a:t>
            </a:r>
          </a:p>
          <a:p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45267" y="385254"/>
            <a:ext cx="12115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Arial" panose="020B0604020202020204" pitchFamily="34" charset="0"/>
              </a:rPr>
              <a:t>1. CNN Inference </a:t>
            </a:r>
            <a:r>
              <a:rPr lang="en-IN" sz="40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Algorithm :</a:t>
            </a:r>
            <a:endParaRPr lang="en-IN" sz="4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IN" sz="2800" dirty="0"/>
          </a:p>
        </p:txBody>
      </p:sp>
      <p:pic>
        <p:nvPicPr>
          <p:cNvPr id="3082" name="Picture 10" descr="What is a Convolutional Neural Network? What are its Benefit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524027"/>
            <a:ext cx="6019800" cy="310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0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FC51-0DF4-4088-A376-667DFA83D4BE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7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18882" y="533400"/>
            <a:ext cx="11504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Arial Black" panose="020B0A04020102020204" pitchFamily="34" charset="0"/>
              </a:rPr>
              <a:t>2. TinyML </a:t>
            </a:r>
            <a:r>
              <a:rPr lang="en-IN" sz="4000" dirty="0">
                <a:latin typeface="Arial Black" panose="020B0A04020102020204" pitchFamily="34" charset="0"/>
              </a:rPr>
              <a:t>Decision Tree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82" y="1259662"/>
            <a:ext cx="90412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sensor_value x</a:t>
            </a:r>
          </a:p>
          <a:p>
            <a:r>
              <a:rPr lang="en-US" dirty="0"/>
              <a:t>Output: class_label</a:t>
            </a:r>
          </a:p>
          <a:p>
            <a:endParaRPr lang="en-US" dirty="0"/>
          </a:p>
          <a:p>
            <a:r>
              <a:rPr lang="en-US" dirty="0"/>
              <a:t>if x &lt; T1:</a:t>
            </a:r>
          </a:p>
          <a:p>
            <a:r>
              <a:rPr lang="en-US" dirty="0"/>
              <a:t>    if x &lt; T2:</a:t>
            </a:r>
          </a:p>
          <a:p>
            <a:r>
              <a:rPr lang="en-US" dirty="0"/>
              <a:t>        return "Normal"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"Warning"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if x &gt; T3:</a:t>
            </a:r>
          </a:p>
          <a:p>
            <a:r>
              <a:rPr lang="en-US" dirty="0"/>
              <a:t>        return "Critical"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"Fault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2056" name="Picture 8" descr="What is TinyML? A Comprehensive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676400"/>
            <a:ext cx="6172200" cy="362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124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FC51-0DF4-4088-A376-667DFA83D4BE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Edge AI: Running Artificial Intelligence on IoT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8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342572" y="1387448"/>
            <a:ext cx="47518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Server:</a:t>
            </a:r>
          </a:p>
          <a:p>
            <a:r>
              <a:rPr lang="en-IN" dirty="0"/>
              <a:t>Input: Global model W</a:t>
            </a:r>
          </a:p>
          <a:p>
            <a:r>
              <a:rPr lang="en-IN" dirty="0"/>
              <a:t>Repeat for each round:</a:t>
            </a:r>
          </a:p>
          <a:p>
            <a:r>
              <a:rPr lang="en-IN" dirty="0"/>
              <a:t>    Send model W to selected </a:t>
            </a:r>
            <a:r>
              <a:rPr lang="en-IN" dirty="0" err="1"/>
              <a:t>IoT</a:t>
            </a:r>
            <a:r>
              <a:rPr lang="en-IN" dirty="0"/>
              <a:t> devices</a:t>
            </a:r>
          </a:p>
          <a:p>
            <a:endParaRPr lang="en-IN" dirty="0"/>
          </a:p>
          <a:p>
            <a:r>
              <a:rPr lang="en-IN" dirty="0"/>
              <a:t>    For each device k in parallel:</a:t>
            </a:r>
          </a:p>
          <a:p>
            <a:r>
              <a:rPr lang="en-IN" dirty="0"/>
              <a:t>        </a:t>
            </a:r>
            <a:r>
              <a:rPr lang="en-IN" dirty="0" err="1"/>
              <a:t>W_k</a:t>
            </a:r>
            <a:r>
              <a:rPr lang="en-IN" dirty="0"/>
              <a:t> = </a:t>
            </a:r>
            <a:r>
              <a:rPr lang="en-IN" dirty="0" err="1"/>
              <a:t>LocalTrain</a:t>
            </a:r>
            <a:r>
              <a:rPr lang="en-IN" dirty="0"/>
              <a:t>(W, </a:t>
            </a:r>
            <a:r>
              <a:rPr lang="en-IN" dirty="0" err="1"/>
              <a:t>data_k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    W = Average(</a:t>
            </a:r>
            <a:r>
              <a:rPr lang="en-IN" dirty="0" err="1"/>
              <a:t>W_k</a:t>
            </a:r>
            <a:r>
              <a:rPr lang="en-IN" dirty="0"/>
              <a:t> from all devices)</a:t>
            </a:r>
          </a:p>
          <a:p>
            <a:endParaRPr lang="en-IN" dirty="0"/>
          </a:p>
          <a:p>
            <a:r>
              <a:rPr lang="en-IN" dirty="0"/>
              <a:t>Return final global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9513" y="492689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</a:rPr>
              <a:t>3. Federated Learning Algorithm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pic>
        <p:nvPicPr>
          <p:cNvPr id="4098" name="Picture 2" descr="Federated learning: Unlocking the potential of secure, distributed A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524000"/>
            <a:ext cx="624840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9663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FC51-0DF4-4088-A376-667DFA83D4BE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Edge AI: Running Artificial Intelligence on IoT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IN" smtClean="0"/>
              <a:t>9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17294" y="355990"/>
            <a:ext cx="11191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Arial Black" panose="020B0A04020102020204" pitchFamily="34" charset="0"/>
              </a:rPr>
              <a:t>3. Edge </a:t>
            </a:r>
            <a:r>
              <a:rPr lang="en-IN" sz="4000" dirty="0">
                <a:latin typeface="Arial Black" panose="020B0A04020102020204" pitchFamily="34" charset="0"/>
              </a:rPr>
              <a:t>Anomaly Detection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0438" y="1444326"/>
            <a:ext cx="556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Input: new_value x</a:t>
            </a:r>
          </a:p>
          <a:p>
            <a:r>
              <a:rPr lang="en-IN" dirty="0"/>
              <a:t>Output: anomaly or normal</a:t>
            </a:r>
          </a:p>
          <a:p>
            <a:endParaRPr lang="en-IN" dirty="0"/>
          </a:p>
          <a:p>
            <a:r>
              <a:rPr lang="en-IN" dirty="0"/>
              <a:t>Compute mean </a:t>
            </a:r>
            <a:r>
              <a:rPr lang="el-GR" dirty="0"/>
              <a:t>μ </a:t>
            </a:r>
            <a:r>
              <a:rPr lang="en-IN" dirty="0"/>
              <a:t>from last N values</a:t>
            </a:r>
          </a:p>
          <a:p>
            <a:r>
              <a:rPr lang="en-IN" dirty="0"/>
              <a:t>Compute std deviation </a:t>
            </a:r>
            <a:r>
              <a:rPr lang="el-GR" dirty="0"/>
              <a:t>σ </a:t>
            </a:r>
            <a:r>
              <a:rPr lang="en-IN" dirty="0"/>
              <a:t>from last N values</a:t>
            </a:r>
          </a:p>
          <a:p>
            <a:endParaRPr lang="en-IN" dirty="0"/>
          </a:p>
          <a:p>
            <a:r>
              <a:rPr lang="en-IN" dirty="0"/>
              <a:t>Z = (x - </a:t>
            </a:r>
            <a:r>
              <a:rPr lang="el-GR" dirty="0"/>
              <a:t>μ) / σ</a:t>
            </a:r>
          </a:p>
          <a:p>
            <a:endParaRPr lang="el-GR" dirty="0"/>
          </a:p>
          <a:p>
            <a:r>
              <a:rPr lang="en-IN" dirty="0"/>
              <a:t>if abs(Z) &gt; 2:</a:t>
            </a:r>
          </a:p>
          <a:p>
            <a:r>
              <a:rPr lang="en-IN" dirty="0"/>
              <a:t>    return "Anomaly"</a:t>
            </a:r>
          </a:p>
          <a:p>
            <a:r>
              <a:rPr lang="en-IN" dirty="0"/>
              <a:t>else:</a:t>
            </a:r>
          </a:p>
          <a:p>
            <a:r>
              <a:rPr lang="en-IN" dirty="0"/>
              <a:t>    return "Normal"</a:t>
            </a:r>
          </a:p>
        </p:txBody>
      </p:sp>
      <p:pic>
        <p:nvPicPr>
          <p:cNvPr id="5124" name="Picture 4" descr="Edge Computing for Data Anomaly Detection of Multi-Sensors in Underground  Mi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36" y="1600200"/>
            <a:ext cx="5202254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395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304</TotalTime>
  <Words>1283</Words>
  <Application>Microsoft Office PowerPoint</Application>
  <PresentationFormat>Custom</PresentationFormat>
  <Paragraphs>320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Unicode MS</vt:lpstr>
      <vt:lpstr>Arial</vt:lpstr>
      <vt:lpstr>Arial Black</vt:lpstr>
      <vt:lpstr>Bahnschrift Light</vt:lpstr>
      <vt:lpstr>Calibri</vt:lpstr>
      <vt:lpstr>Wingdings</vt:lpstr>
      <vt:lpstr>Tech 16x9</vt:lpstr>
      <vt:lpstr>Edge AI: Running Artificial Intelligence on IOT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AI: Running Artificial Intelligence on IOT devices</dc:title>
  <dc:creator>Microsoft account</dc:creator>
  <cp:lastModifiedBy>Microsoft account</cp:lastModifiedBy>
  <cp:revision>34</cp:revision>
  <dcterms:created xsi:type="dcterms:W3CDTF">2025-11-09T14:36:07Z</dcterms:created>
  <dcterms:modified xsi:type="dcterms:W3CDTF">2025-11-19T04:50:41Z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